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4" r:id="rId5"/>
    <p:sldId id="258" r:id="rId6"/>
    <p:sldId id="259" r:id="rId7"/>
    <p:sldId id="257"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Clewell" initials="HC" lastIdx="1" clrIdx="0">
    <p:extLst>
      <p:ext uri="{19B8F6BF-5375-455C-9EA6-DF929625EA0E}">
        <p15:presenceInfo xmlns:p15="http://schemas.microsoft.com/office/powerpoint/2012/main" userId="S::hclewell@ramboll.com::53b759a0-828f-4f8c-9ebf-72be467cf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57" d="100"/>
          <a:sy n="57" d="100"/>
        </p:scale>
        <p:origin x="108"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4T10:34:58.674"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D394-F6CC-46B5-825C-5D70A9FD36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F707A4-1285-48FC-A425-97724F084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9E7EF3-2108-4C0F-A2FA-8068B9242527}"/>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5" name="Footer Placeholder 4">
            <a:extLst>
              <a:ext uri="{FF2B5EF4-FFF2-40B4-BE49-F238E27FC236}">
                <a16:creationId xmlns:a16="http://schemas.microsoft.com/office/drawing/2014/main" id="{0C8A73A4-3CD8-43D5-BEFA-6AC104BAB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6319C-C5F4-4194-A514-F4EB8DA664B2}"/>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42183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7BE7-6E99-4457-80ED-C424AFAF9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8C6534-06C7-4ABC-A82A-09D8A2EA8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967B-A6C0-4E96-AA14-B953938E0395}"/>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5" name="Footer Placeholder 4">
            <a:extLst>
              <a:ext uri="{FF2B5EF4-FFF2-40B4-BE49-F238E27FC236}">
                <a16:creationId xmlns:a16="http://schemas.microsoft.com/office/drawing/2014/main" id="{11420EAA-21C8-4A1D-B32C-B4922D66C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E90A-4189-4492-8B73-F7AC185ABE4B}"/>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308865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8632D-B51B-4B1B-B3D7-A54462AAA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A8ECA9-B428-4526-BBE0-AD442D19D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396E8-D0E4-434D-8292-7CBFC3DDE02B}"/>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5" name="Footer Placeholder 4">
            <a:extLst>
              <a:ext uri="{FF2B5EF4-FFF2-40B4-BE49-F238E27FC236}">
                <a16:creationId xmlns:a16="http://schemas.microsoft.com/office/drawing/2014/main" id="{15BB6A92-3B2C-49C4-A64D-7165A9669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C3147-112A-45EE-B83A-FA2DCF1F188E}"/>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18147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A6D5-F01C-4E92-88D0-9F52CED42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152FC-108D-4553-B9E1-249595A806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A8B03-8361-4BBB-8BC4-A46BAA5FF291}"/>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5" name="Footer Placeholder 4">
            <a:extLst>
              <a:ext uri="{FF2B5EF4-FFF2-40B4-BE49-F238E27FC236}">
                <a16:creationId xmlns:a16="http://schemas.microsoft.com/office/drawing/2014/main" id="{0CEF52E4-C6CF-4313-A14E-3440BE30E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0FCC2-8128-4BEA-A732-C79D7062830D}"/>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182516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D097-83B7-44BF-843E-4BEC64FB4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F5436-077E-4F54-A3FD-9CACBE442D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A0A98-AEB3-44F4-B960-5629C3BC0F62}"/>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5" name="Footer Placeholder 4">
            <a:extLst>
              <a:ext uri="{FF2B5EF4-FFF2-40B4-BE49-F238E27FC236}">
                <a16:creationId xmlns:a16="http://schemas.microsoft.com/office/drawing/2014/main" id="{FCA3A171-950A-47AF-AD2C-4B370654C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BC9DF-4891-4998-A033-C9AF97323263}"/>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197576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56F8-1FB2-4A5E-99EA-F7EF58F9F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806FB-3B10-45C3-8865-1C792D4B84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F2264-0D2B-4A88-9587-B6BCCBC8A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C1DF84-EE9D-4781-9D7B-BDFC1F60786F}"/>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6" name="Footer Placeholder 5">
            <a:extLst>
              <a:ext uri="{FF2B5EF4-FFF2-40B4-BE49-F238E27FC236}">
                <a16:creationId xmlns:a16="http://schemas.microsoft.com/office/drawing/2014/main" id="{BB4AEA1A-7D71-4846-A7E0-209F71EE3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21319-EF87-4321-8CC8-C36BF8AF6241}"/>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269375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3E2C-AF8D-454D-B1E0-796E3D587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68EECA-03EF-4510-AE68-534EA28C9D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56191-A138-49F7-83AC-220D70B84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D560E-6FFD-442C-AF66-90DBF458A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2D0F8-7158-4F63-BBC8-6B8932DD82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D2C038-3B9F-4285-9654-698D59120653}"/>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8" name="Footer Placeholder 7">
            <a:extLst>
              <a:ext uri="{FF2B5EF4-FFF2-40B4-BE49-F238E27FC236}">
                <a16:creationId xmlns:a16="http://schemas.microsoft.com/office/drawing/2014/main" id="{EE5DA391-AC4F-482C-A053-89EFC0F94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499B2-EC5D-4B28-B0ED-3E8EBC96F72A}"/>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350883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901A-01F6-4643-B786-15558642F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C8893B-11DE-4D5F-8558-64E2FAD9AF2D}"/>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4" name="Footer Placeholder 3">
            <a:extLst>
              <a:ext uri="{FF2B5EF4-FFF2-40B4-BE49-F238E27FC236}">
                <a16:creationId xmlns:a16="http://schemas.microsoft.com/office/drawing/2014/main" id="{556DC8FF-6A2E-4C3C-8374-DF326C671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C16122-363E-4844-8193-CDED0C823234}"/>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288467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D91A1-C6AD-466C-BD30-9AAF75D26155}"/>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3" name="Footer Placeholder 2">
            <a:extLst>
              <a:ext uri="{FF2B5EF4-FFF2-40B4-BE49-F238E27FC236}">
                <a16:creationId xmlns:a16="http://schemas.microsoft.com/office/drawing/2014/main" id="{88F1D17E-478C-4037-B568-8DE10AFE8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6A01F5-41DD-4ADB-B10C-A04646D1E879}"/>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161217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9AA7-BB65-417D-A631-9E5EEB0D9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65A246-E6BD-49F3-B33F-A56F37CE5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52CA69-AE8B-4504-B3F4-F1F28ACBD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7366F-9FEA-406F-B074-0AE78AE40436}"/>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6" name="Footer Placeholder 5">
            <a:extLst>
              <a:ext uri="{FF2B5EF4-FFF2-40B4-BE49-F238E27FC236}">
                <a16:creationId xmlns:a16="http://schemas.microsoft.com/office/drawing/2014/main" id="{B1AA33F1-786D-4475-97D7-1954145D9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09312-FF7B-4A7A-8C90-1A77256201E5}"/>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205392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909E-BA50-4F27-95A8-D16929D2C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F3F0BE-CC65-4FFD-B30A-7E00EA9C1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A5A09-1383-49DE-910A-4394EE3E3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9D93C-A068-4E93-9731-2EE583AA0087}"/>
              </a:ext>
            </a:extLst>
          </p:cNvPr>
          <p:cNvSpPr>
            <a:spLocks noGrp="1"/>
          </p:cNvSpPr>
          <p:nvPr>
            <p:ph type="dt" sz="half" idx="10"/>
          </p:nvPr>
        </p:nvSpPr>
        <p:spPr/>
        <p:txBody>
          <a:bodyPr/>
          <a:lstStyle/>
          <a:p>
            <a:fld id="{C2EAFFB4-DD55-4BB2-84EA-3D34778E7D3E}" type="datetimeFigureOut">
              <a:rPr lang="en-US" smtClean="0"/>
              <a:t>2/24/2021</a:t>
            </a:fld>
            <a:endParaRPr lang="en-US"/>
          </a:p>
        </p:txBody>
      </p:sp>
      <p:sp>
        <p:nvSpPr>
          <p:cNvPr id="6" name="Footer Placeholder 5">
            <a:extLst>
              <a:ext uri="{FF2B5EF4-FFF2-40B4-BE49-F238E27FC236}">
                <a16:creationId xmlns:a16="http://schemas.microsoft.com/office/drawing/2014/main" id="{49955A23-8553-4DD7-8D8E-7CD8FE7E9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5BE0C-A163-4AA9-9193-5A59D0ABCB17}"/>
              </a:ext>
            </a:extLst>
          </p:cNvPr>
          <p:cNvSpPr>
            <a:spLocks noGrp="1"/>
          </p:cNvSpPr>
          <p:nvPr>
            <p:ph type="sldNum" sz="quarter" idx="12"/>
          </p:nvPr>
        </p:nvSpPr>
        <p:spPr/>
        <p:txBody>
          <a:bodyPr/>
          <a:lstStyle/>
          <a:p>
            <a:fld id="{4BCF2046-0F4F-4334-BE8C-74F349CBD917}" type="slidenum">
              <a:rPr lang="en-US" smtClean="0"/>
              <a:t>‹#›</a:t>
            </a:fld>
            <a:endParaRPr lang="en-US"/>
          </a:p>
        </p:txBody>
      </p:sp>
    </p:spTree>
    <p:extLst>
      <p:ext uri="{BB962C8B-B14F-4D97-AF65-F5344CB8AC3E}">
        <p14:creationId xmlns:p14="http://schemas.microsoft.com/office/powerpoint/2010/main" val="212352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8E8BD-4336-4856-B42E-52A11BCB9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4A89A3-1D44-4F32-93AA-52A050F83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FF7C-6313-4BEA-AE2A-CBAA107EA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AFFB4-DD55-4BB2-84EA-3D34778E7D3E}" type="datetimeFigureOut">
              <a:rPr lang="en-US" smtClean="0"/>
              <a:t>2/24/2021</a:t>
            </a:fld>
            <a:endParaRPr lang="en-US"/>
          </a:p>
        </p:txBody>
      </p:sp>
      <p:sp>
        <p:nvSpPr>
          <p:cNvPr id="5" name="Footer Placeholder 4">
            <a:extLst>
              <a:ext uri="{FF2B5EF4-FFF2-40B4-BE49-F238E27FC236}">
                <a16:creationId xmlns:a16="http://schemas.microsoft.com/office/drawing/2014/main" id="{2EBB3019-AA06-4D33-A712-DE7DBFC38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65004D-2770-44A6-9969-61D46FFE5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F2046-0F4F-4334-BE8C-74F349CBD917}" type="slidenum">
              <a:rPr lang="en-US" smtClean="0"/>
              <a:t>‹#›</a:t>
            </a:fld>
            <a:endParaRPr lang="en-US"/>
          </a:p>
        </p:txBody>
      </p:sp>
    </p:spTree>
    <p:extLst>
      <p:ext uri="{BB962C8B-B14F-4D97-AF65-F5344CB8AC3E}">
        <p14:creationId xmlns:p14="http://schemas.microsoft.com/office/powerpoint/2010/main" val="2834824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F9915F-4042-4C3D-9BA9-F9B84E4B2535}"/>
              </a:ext>
            </a:extLst>
          </p:cNvPr>
          <p:cNvPicPr>
            <a:picLocks noChangeAspect="1"/>
          </p:cNvPicPr>
          <p:nvPr/>
        </p:nvPicPr>
        <p:blipFill>
          <a:blip r:embed="rId2"/>
          <a:stretch>
            <a:fillRect/>
          </a:stretch>
        </p:blipFill>
        <p:spPr>
          <a:xfrm>
            <a:off x="4952415" y="0"/>
            <a:ext cx="7028503" cy="6858000"/>
          </a:xfrm>
          <a:prstGeom prst="rect">
            <a:avLst/>
          </a:prstGeom>
        </p:spPr>
      </p:pic>
      <p:sp>
        <p:nvSpPr>
          <p:cNvPr id="5" name="TextBox 4">
            <a:extLst>
              <a:ext uri="{FF2B5EF4-FFF2-40B4-BE49-F238E27FC236}">
                <a16:creationId xmlns:a16="http://schemas.microsoft.com/office/drawing/2014/main" id="{42B98B77-A29D-4BA5-8C63-D76A2729A575}"/>
              </a:ext>
            </a:extLst>
          </p:cNvPr>
          <p:cNvSpPr txBox="1"/>
          <p:nvPr/>
        </p:nvSpPr>
        <p:spPr>
          <a:xfrm>
            <a:off x="611203" y="355600"/>
            <a:ext cx="6263732" cy="1569660"/>
          </a:xfrm>
          <a:prstGeom prst="rect">
            <a:avLst/>
          </a:prstGeom>
          <a:noFill/>
        </p:spPr>
        <p:txBody>
          <a:bodyPr wrap="square" rtlCol="0">
            <a:spAutoFit/>
          </a:bodyPr>
          <a:lstStyle/>
          <a:p>
            <a:pPr algn="ctr"/>
            <a:r>
              <a:rPr lang="en-US" sz="3200" dirty="0"/>
              <a:t>Key determinant of species and gender differences in PFOA half-life: Saturable renal resorption</a:t>
            </a:r>
          </a:p>
        </p:txBody>
      </p:sp>
    </p:spTree>
    <p:extLst>
      <p:ext uri="{BB962C8B-B14F-4D97-AF65-F5344CB8AC3E}">
        <p14:creationId xmlns:p14="http://schemas.microsoft.com/office/powerpoint/2010/main" val="121867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CF64A-4DBC-4110-B4DF-E51A46605654}"/>
              </a:ext>
            </a:extLst>
          </p:cNvPr>
          <p:cNvPicPr>
            <a:picLocks noChangeAspect="1"/>
          </p:cNvPicPr>
          <p:nvPr/>
        </p:nvPicPr>
        <p:blipFill>
          <a:blip r:embed="rId2"/>
          <a:stretch>
            <a:fillRect/>
          </a:stretch>
        </p:blipFill>
        <p:spPr>
          <a:xfrm>
            <a:off x="2440520" y="795866"/>
            <a:ext cx="9751479" cy="6062133"/>
          </a:xfrm>
          <a:prstGeom prst="rect">
            <a:avLst/>
          </a:prstGeom>
        </p:spPr>
      </p:pic>
      <p:sp>
        <p:nvSpPr>
          <p:cNvPr id="7" name="TextBox 6">
            <a:extLst>
              <a:ext uri="{FF2B5EF4-FFF2-40B4-BE49-F238E27FC236}">
                <a16:creationId xmlns:a16="http://schemas.microsoft.com/office/drawing/2014/main" id="{0ADFF753-DB65-4740-AE0F-EAF6359E6630}"/>
              </a:ext>
            </a:extLst>
          </p:cNvPr>
          <p:cNvSpPr txBox="1"/>
          <p:nvPr/>
        </p:nvSpPr>
        <p:spPr>
          <a:xfrm>
            <a:off x="348401" y="211091"/>
            <a:ext cx="11495198" cy="584775"/>
          </a:xfrm>
          <a:prstGeom prst="rect">
            <a:avLst/>
          </a:prstGeom>
          <a:noFill/>
        </p:spPr>
        <p:txBody>
          <a:bodyPr wrap="none" rtlCol="0">
            <a:spAutoFit/>
          </a:bodyPr>
          <a:lstStyle/>
          <a:p>
            <a:r>
              <a:rPr lang="en-US" sz="3200" dirty="0"/>
              <a:t>Saturation of resorption leads to more rapid clearance at high doses</a:t>
            </a:r>
          </a:p>
        </p:txBody>
      </p:sp>
    </p:spTree>
    <p:extLst>
      <p:ext uri="{BB962C8B-B14F-4D97-AF65-F5344CB8AC3E}">
        <p14:creationId xmlns:p14="http://schemas.microsoft.com/office/powerpoint/2010/main" val="28195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D1CA3F-C66C-49F6-A88D-E6D48076D98F}"/>
              </a:ext>
            </a:extLst>
          </p:cNvPr>
          <p:cNvPicPr>
            <a:picLocks noChangeAspect="1"/>
          </p:cNvPicPr>
          <p:nvPr/>
        </p:nvPicPr>
        <p:blipFill>
          <a:blip r:embed="rId2"/>
          <a:stretch>
            <a:fillRect/>
          </a:stretch>
        </p:blipFill>
        <p:spPr>
          <a:xfrm>
            <a:off x="6067587" y="1068388"/>
            <a:ext cx="6124413" cy="5789612"/>
          </a:xfrm>
          <a:prstGeom prst="rect">
            <a:avLst/>
          </a:prstGeom>
        </p:spPr>
      </p:pic>
      <p:sp>
        <p:nvSpPr>
          <p:cNvPr id="5" name="TextBox 4">
            <a:extLst>
              <a:ext uri="{FF2B5EF4-FFF2-40B4-BE49-F238E27FC236}">
                <a16:creationId xmlns:a16="http://schemas.microsoft.com/office/drawing/2014/main" id="{C6AB7175-B215-4A8D-99E3-D45AE4E7B824}"/>
              </a:ext>
            </a:extLst>
          </p:cNvPr>
          <p:cNvSpPr txBox="1"/>
          <p:nvPr/>
        </p:nvSpPr>
        <p:spPr>
          <a:xfrm>
            <a:off x="1073527" y="211091"/>
            <a:ext cx="9988119" cy="584775"/>
          </a:xfrm>
          <a:prstGeom prst="rect">
            <a:avLst/>
          </a:prstGeom>
          <a:noFill/>
        </p:spPr>
        <p:txBody>
          <a:bodyPr wrap="none" rtlCol="0">
            <a:spAutoFit/>
          </a:bodyPr>
          <a:lstStyle/>
          <a:p>
            <a:r>
              <a:rPr lang="en-US" sz="3200" dirty="0"/>
              <a:t>Saturation of resorption leads to nonlinearity at high doses</a:t>
            </a:r>
          </a:p>
        </p:txBody>
      </p:sp>
    </p:spTree>
    <p:extLst>
      <p:ext uri="{BB962C8B-B14F-4D97-AF65-F5344CB8AC3E}">
        <p14:creationId xmlns:p14="http://schemas.microsoft.com/office/powerpoint/2010/main" val="323285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18AF0-A94F-4514-A734-7C5761055FA9}"/>
              </a:ext>
            </a:extLst>
          </p:cNvPr>
          <p:cNvPicPr>
            <a:picLocks noChangeAspect="1"/>
          </p:cNvPicPr>
          <p:nvPr/>
        </p:nvPicPr>
        <p:blipFill>
          <a:blip r:embed="rId2"/>
          <a:stretch>
            <a:fillRect/>
          </a:stretch>
        </p:blipFill>
        <p:spPr>
          <a:xfrm>
            <a:off x="3597660" y="0"/>
            <a:ext cx="8371537" cy="6850894"/>
          </a:xfrm>
          <a:prstGeom prst="rect">
            <a:avLst/>
          </a:prstGeom>
        </p:spPr>
      </p:pic>
      <p:sp>
        <p:nvSpPr>
          <p:cNvPr id="5" name="TextBox 4">
            <a:extLst>
              <a:ext uri="{FF2B5EF4-FFF2-40B4-BE49-F238E27FC236}">
                <a16:creationId xmlns:a16="http://schemas.microsoft.com/office/drawing/2014/main" id="{4D5744F2-34CB-40C3-8269-EC3350633C12}"/>
              </a:ext>
            </a:extLst>
          </p:cNvPr>
          <p:cNvSpPr txBox="1"/>
          <p:nvPr/>
        </p:nvSpPr>
        <p:spPr>
          <a:xfrm>
            <a:off x="402062" y="1246832"/>
            <a:ext cx="2924134" cy="461665"/>
          </a:xfrm>
          <a:prstGeom prst="rect">
            <a:avLst/>
          </a:prstGeom>
          <a:noFill/>
        </p:spPr>
        <p:txBody>
          <a:bodyPr wrap="none" rtlCol="0">
            <a:spAutoFit/>
          </a:bodyPr>
          <a:lstStyle/>
          <a:p>
            <a:r>
              <a:rPr lang="en-US" sz="2400" dirty="0"/>
              <a:t>(Campbell et al. 2016)</a:t>
            </a:r>
          </a:p>
        </p:txBody>
      </p:sp>
      <p:sp>
        <p:nvSpPr>
          <p:cNvPr id="6" name="TextBox 5">
            <a:extLst>
              <a:ext uri="{FF2B5EF4-FFF2-40B4-BE49-F238E27FC236}">
                <a16:creationId xmlns:a16="http://schemas.microsoft.com/office/drawing/2014/main" id="{00DA2DAC-CC16-427C-B264-269F36830C6F}"/>
              </a:ext>
            </a:extLst>
          </p:cNvPr>
          <p:cNvSpPr txBox="1"/>
          <p:nvPr/>
        </p:nvSpPr>
        <p:spPr>
          <a:xfrm>
            <a:off x="-4032" y="186267"/>
            <a:ext cx="3736321" cy="830997"/>
          </a:xfrm>
          <a:prstGeom prst="rect">
            <a:avLst/>
          </a:prstGeom>
          <a:noFill/>
        </p:spPr>
        <p:txBody>
          <a:bodyPr wrap="square" rtlCol="0">
            <a:spAutoFit/>
          </a:bodyPr>
          <a:lstStyle/>
          <a:p>
            <a:pPr algn="ctr"/>
            <a:r>
              <a:rPr lang="en-US" sz="2400" dirty="0"/>
              <a:t>Preliminary MCMC Analysis of </a:t>
            </a:r>
            <a:r>
              <a:rPr lang="en-US" sz="2400" dirty="0" err="1"/>
              <a:t>Elcombe</a:t>
            </a:r>
            <a:r>
              <a:rPr lang="en-US" sz="2400" dirty="0"/>
              <a:t> Clinical Study</a:t>
            </a:r>
          </a:p>
        </p:txBody>
      </p:sp>
    </p:spTree>
    <p:extLst>
      <p:ext uri="{BB962C8B-B14F-4D97-AF65-F5344CB8AC3E}">
        <p14:creationId xmlns:p14="http://schemas.microsoft.com/office/powerpoint/2010/main" val="87445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6D622F-57F3-4FAE-9046-1BEDD784C0B4}"/>
              </a:ext>
            </a:extLst>
          </p:cNvPr>
          <p:cNvPicPr>
            <a:picLocks noChangeAspect="1"/>
          </p:cNvPicPr>
          <p:nvPr/>
        </p:nvPicPr>
        <p:blipFill>
          <a:blip r:embed="rId2"/>
          <a:stretch>
            <a:fillRect/>
          </a:stretch>
        </p:blipFill>
        <p:spPr>
          <a:xfrm>
            <a:off x="2039408" y="219075"/>
            <a:ext cx="9772650" cy="6419850"/>
          </a:xfrm>
          <a:prstGeom prst="rect">
            <a:avLst/>
          </a:prstGeom>
        </p:spPr>
      </p:pic>
      <p:sp>
        <p:nvSpPr>
          <p:cNvPr id="5" name="TextBox 4">
            <a:extLst>
              <a:ext uri="{FF2B5EF4-FFF2-40B4-BE49-F238E27FC236}">
                <a16:creationId xmlns:a16="http://schemas.microsoft.com/office/drawing/2014/main" id="{7C692AC9-A7DA-44ED-8D32-275E4E88F7FB}"/>
              </a:ext>
            </a:extLst>
          </p:cNvPr>
          <p:cNvSpPr txBox="1"/>
          <p:nvPr/>
        </p:nvSpPr>
        <p:spPr>
          <a:xfrm>
            <a:off x="75223" y="1050072"/>
            <a:ext cx="3057444" cy="830997"/>
          </a:xfrm>
          <a:prstGeom prst="rect">
            <a:avLst/>
          </a:prstGeom>
          <a:noFill/>
        </p:spPr>
        <p:txBody>
          <a:bodyPr wrap="square" rtlCol="0">
            <a:spAutoFit/>
          </a:bodyPr>
          <a:lstStyle/>
          <a:p>
            <a:r>
              <a:rPr lang="en-US" sz="2400" dirty="0"/>
              <a:t>(Campbell et al. 2021, in preparation)</a:t>
            </a:r>
          </a:p>
        </p:txBody>
      </p:sp>
      <p:sp>
        <p:nvSpPr>
          <p:cNvPr id="6" name="TextBox 5">
            <a:extLst>
              <a:ext uri="{FF2B5EF4-FFF2-40B4-BE49-F238E27FC236}">
                <a16:creationId xmlns:a16="http://schemas.microsoft.com/office/drawing/2014/main" id="{F6DB2BB7-6C1B-41A8-BE4E-96062143CB12}"/>
              </a:ext>
            </a:extLst>
          </p:cNvPr>
          <p:cNvSpPr txBox="1"/>
          <p:nvPr/>
        </p:nvSpPr>
        <p:spPr>
          <a:xfrm>
            <a:off x="5459858" y="736600"/>
            <a:ext cx="2527680" cy="369332"/>
          </a:xfrm>
          <a:prstGeom prst="rect">
            <a:avLst/>
          </a:prstGeom>
          <a:noFill/>
        </p:spPr>
        <p:txBody>
          <a:bodyPr wrap="none" rtlCol="0">
            <a:spAutoFit/>
          </a:bodyPr>
          <a:lstStyle/>
          <a:p>
            <a:r>
              <a:rPr lang="en-US" dirty="0"/>
              <a:t>PFOA Mean t</a:t>
            </a:r>
            <a:r>
              <a:rPr lang="en-US" baseline="-25000" dirty="0"/>
              <a:t>1/2</a:t>
            </a:r>
            <a:r>
              <a:rPr lang="en-US" dirty="0"/>
              <a:t> = 1.8 yrs.</a:t>
            </a:r>
          </a:p>
        </p:txBody>
      </p:sp>
      <p:sp>
        <p:nvSpPr>
          <p:cNvPr id="7" name="TextBox 6">
            <a:extLst>
              <a:ext uri="{FF2B5EF4-FFF2-40B4-BE49-F238E27FC236}">
                <a16:creationId xmlns:a16="http://schemas.microsoft.com/office/drawing/2014/main" id="{D18430D1-FC96-41DF-A821-F13666155C46}"/>
              </a:ext>
            </a:extLst>
          </p:cNvPr>
          <p:cNvSpPr txBox="1"/>
          <p:nvPr/>
        </p:nvSpPr>
        <p:spPr>
          <a:xfrm>
            <a:off x="-4032" y="186267"/>
            <a:ext cx="3136699" cy="830997"/>
          </a:xfrm>
          <a:prstGeom prst="rect">
            <a:avLst/>
          </a:prstGeom>
          <a:noFill/>
        </p:spPr>
        <p:txBody>
          <a:bodyPr wrap="square" rtlCol="0">
            <a:spAutoFit/>
          </a:bodyPr>
          <a:lstStyle/>
          <a:p>
            <a:pPr algn="ctr"/>
            <a:r>
              <a:rPr lang="en-US" sz="2400" dirty="0"/>
              <a:t>Final MCMC Analysis of </a:t>
            </a:r>
            <a:r>
              <a:rPr lang="en-US" sz="2400" dirty="0" err="1"/>
              <a:t>Elcombe</a:t>
            </a:r>
            <a:r>
              <a:rPr lang="en-US" sz="2400" dirty="0"/>
              <a:t> Clinical Study</a:t>
            </a:r>
          </a:p>
        </p:txBody>
      </p:sp>
    </p:spTree>
    <p:extLst>
      <p:ext uri="{BB962C8B-B14F-4D97-AF65-F5344CB8AC3E}">
        <p14:creationId xmlns:p14="http://schemas.microsoft.com/office/powerpoint/2010/main" val="298962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5925-1A17-4A38-8CB5-9A3473DE6BDE}"/>
              </a:ext>
            </a:extLst>
          </p:cNvPr>
          <p:cNvSpPr>
            <a:spLocks noGrp="1"/>
          </p:cNvSpPr>
          <p:nvPr>
            <p:ph type="title"/>
          </p:nvPr>
        </p:nvSpPr>
        <p:spPr>
          <a:xfrm>
            <a:off x="838200" y="161925"/>
            <a:ext cx="10515600" cy="1325563"/>
          </a:xfrm>
        </p:spPr>
        <p:txBody>
          <a:bodyPr/>
          <a:lstStyle/>
          <a:p>
            <a:r>
              <a:rPr lang="en-US" dirty="0"/>
              <a:t>Recommendation</a:t>
            </a:r>
          </a:p>
        </p:txBody>
      </p:sp>
      <p:sp>
        <p:nvSpPr>
          <p:cNvPr id="3" name="Content Placeholder 2">
            <a:extLst>
              <a:ext uri="{FF2B5EF4-FFF2-40B4-BE49-F238E27FC236}">
                <a16:creationId xmlns:a16="http://schemas.microsoft.com/office/drawing/2014/main" id="{AA6A8FD4-1AE6-480A-919E-722CAA5C6B64}"/>
              </a:ext>
            </a:extLst>
          </p:cNvPr>
          <p:cNvSpPr>
            <a:spLocks noGrp="1"/>
          </p:cNvSpPr>
          <p:nvPr>
            <p:ph idx="1"/>
          </p:nvPr>
        </p:nvSpPr>
        <p:spPr>
          <a:xfrm>
            <a:off x="838200" y="1343025"/>
            <a:ext cx="10515600" cy="4351338"/>
          </a:xfrm>
        </p:spPr>
        <p:txBody>
          <a:bodyPr>
            <a:normAutofit fontScale="92500" lnSpcReduction="10000"/>
          </a:bodyPr>
          <a:lstStyle/>
          <a:p>
            <a:r>
              <a:rPr lang="en-US" dirty="0"/>
              <a:t>The CXR database provided a unique opportunity to incorporate a controlled human study in the calibration of the human PFOA PBPK model. </a:t>
            </a:r>
          </a:p>
          <a:p>
            <a:r>
              <a:rPr lang="en-US" dirty="0"/>
              <a:t>The clinical data were most useful in establishing the maximum rate and affinity constants for saturable resorption in the kidney which determine the half-life in humans. </a:t>
            </a:r>
          </a:p>
          <a:p>
            <a:r>
              <a:rPr lang="en-US" dirty="0"/>
              <a:t>Nevertheless, there is residual uncertainty in the half-life of PFOA in humans, as most of the participants in the CXR study were still above saturation of renal resorption upon termination of sampling.  </a:t>
            </a:r>
          </a:p>
          <a:p>
            <a:r>
              <a:rPr lang="en-US" dirty="0"/>
              <a:t>Additional data from controlled exposures at lower doses would complement this study.  PFOA blood concentrations should be determined in each subject prior to dosing. </a:t>
            </a:r>
          </a:p>
          <a:p>
            <a:endParaRPr lang="en-US" dirty="0"/>
          </a:p>
        </p:txBody>
      </p:sp>
    </p:spTree>
    <p:extLst>
      <p:ext uri="{BB962C8B-B14F-4D97-AF65-F5344CB8AC3E}">
        <p14:creationId xmlns:p14="http://schemas.microsoft.com/office/powerpoint/2010/main" val="269769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5FC3-A045-4FD6-B0F5-C076A81A1322}"/>
              </a:ext>
            </a:extLst>
          </p:cNvPr>
          <p:cNvSpPr>
            <a:spLocks noGrp="1"/>
          </p:cNvSpPr>
          <p:nvPr>
            <p:ph type="title"/>
          </p:nvPr>
        </p:nvSpPr>
        <p:spPr/>
        <p:txBody>
          <a:bodyPr/>
          <a:lstStyle/>
          <a:p>
            <a:r>
              <a:rPr lang="en-US" dirty="0"/>
              <a:t>A DDEF for PFOA </a:t>
            </a:r>
          </a:p>
        </p:txBody>
      </p:sp>
      <p:sp>
        <p:nvSpPr>
          <p:cNvPr id="3" name="Content Placeholder 2">
            <a:extLst>
              <a:ext uri="{FF2B5EF4-FFF2-40B4-BE49-F238E27FC236}">
                <a16:creationId xmlns:a16="http://schemas.microsoft.com/office/drawing/2014/main" id="{9111091A-663A-49C5-9705-A9CF75E01B08}"/>
              </a:ext>
            </a:extLst>
          </p:cNvPr>
          <p:cNvSpPr>
            <a:spLocks noGrp="1"/>
          </p:cNvSpPr>
          <p:nvPr>
            <p:ph idx="1"/>
          </p:nvPr>
        </p:nvSpPr>
        <p:spPr/>
        <p:txBody>
          <a:bodyPr>
            <a:normAutofit fontScale="92500" lnSpcReduction="20000"/>
          </a:bodyPr>
          <a:lstStyle/>
          <a:p>
            <a:r>
              <a:rPr lang="en-US" dirty="0"/>
              <a:t>In the rodent, the half life of PFOA is on the order of 1-5 days and the duration of dosing in the developmental studies is long enough to reach pseudo-steady state</a:t>
            </a:r>
          </a:p>
          <a:p>
            <a:r>
              <a:rPr lang="en-US" dirty="0"/>
              <a:t> The human half life is on the order of 1.8 years and the exposures of concern are chronic (multigenerational), so they are at pseudo-steady state  </a:t>
            </a:r>
          </a:p>
          <a:p>
            <a:r>
              <a:rPr lang="en-US" dirty="0"/>
              <a:t>Therefore, even in the case of developmental toxicity, the ratio of the daily doses that will result in the same blood concentration in the animal and human is the inverse of the ratio of the urinary clearance, which in turn is inversely related to the half-life (</a:t>
            </a:r>
            <a:r>
              <a:rPr lang="en-US" dirty="0" err="1"/>
              <a:t>k</a:t>
            </a:r>
            <a:r>
              <a:rPr lang="en-US" baseline="-25000" dirty="0" err="1"/>
              <a:t>e</a:t>
            </a:r>
            <a:r>
              <a:rPr lang="en-US" dirty="0"/>
              <a:t>=ln2/t</a:t>
            </a:r>
            <a:r>
              <a:rPr lang="en-US" baseline="-25000" dirty="0"/>
              <a:t>1/2</a:t>
            </a:r>
            <a:r>
              <a:rPr lang="en-US" dirty="0"/>
              <a:t>)</a:t>
            </a:r>
          </a:p>
          <a:p>
            <a:r>
              <a:rPr lang="en-US" dirty="0"/>
              <a:t>Thus, the interspecies pharmacokinetic adjustment is the just ratio of the half-lives </a:t>
            </a:r>
          </a:p>
          <a:p>
            <a:r>
              <a:rPr lang="en-US" dirty="0"/>
              <a:t>For PFOA, EF</a:t>
            </a:r>
            <a:r>
              <a:rPr lang="en-US" baseline="-25000" dirty="0"/>
              <a:t>AK</a:t>
            </a:r>
            <a:r>
              <a:rPr lang="en-US" dirty="0"/>
              <a:t> ≈ 131 (657/5) to 657</a:t>
            </a:r>
          </a:p>
        </p:txBody>
      </p:sp>
    </p:spTree>
    <p:extLst>
      <p:ext uri="{BB962C8B-B14F-4D97-AF65-F5344CB8AC3E}">
        <p14:creationId xmlns:p14="http://schemas.microsoft.com/office/powerpoint/2010/main" val="174175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05E8-9C98-4CA6-8ECE-71C17BC4F712}"/>
              </a:ext>
            </a:extLst>
          </p:cNvPr>
          <p:cNvSpPr>
            <a:spLocks noGrp="1"/>
          </p:cNvSpPr>
          <p:nvPr>
            <p:ph type="title"/>
          </p:nvPr>
        </p:nvSpPr>
        <p:spPr>
          <a:xfrm>
            <a:off x="838200" y="187325"/>
            <a:ext cx="10515600" cy="1325563"/>
          </a:xfrm>
        </p:spPr>
        <p:txBody>
          <a:bodyPr>
            <a:normAutofit fontScale="90000"/>
          </a:bodyPr>
          <a:lstStyle/>
          <a:p>
            <a:pPr algn="ctr"/>
            <a:r>
              <a:rPr lang="en-US" dirty="0"/>
              <a:t>The real problem with risk assessments for PFOA: Failure to recognize a Dose-Dependent Transition Associated with Activation of PPAR</a:t>
            </a:r>
          </a:p>
        </p:txBody>
      </p:sp>
      <p:pic>
        <p:nvPicPr>
          <p:cNvPr id="4" name="Picture 3">
            <a:extLst>
              <a:ext uri="{FF2B5EF4-FFF2-40B4-BE49-F238E27FC236}">
                <a16:creationId xmlns:a16="http://schemas.microsoft.com/office/drawing/2014/main" id="{23BA9911-C2A0-4BB8-9B97-5FA36CAA96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2400" y="1866900"/>
            <a:ext cx="6807200" cy="4991100"/>
          </a:xfrm>
          <a:prstGeom prst="rect">
            <a:avLst/>
          </a:prstGeom>
          <a:noFill/>
        </p:spPr>
      </p:pic>
      <p:cxnSp>
        <p:nvCxnSpPr>
          <p:cNvPr id="6" name="Straight Connector 5">
            <a:extLst>
              <a:ext uri="{FF2B5EF4-FFF2-40B4-BE49-F238E27FC236}">
                <a16:creationId xmlns:a16="http://schemas.microsoft.com/office/drawing/2014/main" id="{96A946A6-5281-48EC-9C36-85B3FCA6DEC7}"/>
              </a:ext>
            </a:extLst>
          </p:cNvPr>
          <p:cNvCxnSpPr>
            <a:cxnSpLocks/>
          </p:cNvCxnSpPr>
          <p:nvPr/>
        </p:nvCxnSpPr>
        <p:spPr>
          <a:xfrm>
            <a:off x="5664200" y="1866900"/>
            <a:ext cx="0" cy="3175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7437F57-9E67-4212-9DB9-7ACB449A28D4}"/>
              </a:ext>
            </a:extLst>
          </p:cNvPr>
          <p:cNvSpPr txBox="1"/>
          <p:nvPr/>
        </p:nvSpPr>
        <p:spPr>
          <a:xfrm>
            <a:off x="4368801" y="2336798"/>
            <a:ext cx="1133837" cy="369332"/>
          </a:xfrm>
          <a:prstGeom prst="rect">
            <a:avLst/>
          </a:prstGeom>
          <a:noFill/>
        </p:spPr>
        <p:txBody>
          <a:bodyPr wrap="none" rtlCol="0">
            <a:spAutoFit/>
          </a:bodyPr>
          <a:lstStyle/>
          <a:p>
            <a:r>
              <a:rPr lang="en-US" dirty="0"/>
              <a:t>Exposures</a:t>
            </a:r>
          </a:p>
        </p:txBody>
      </p:sp>
      <p:sp>
        <p:nvSpPr>
          <p:cNvPr id="9" name="TextBox 8">
            <a:extLst>
              <a:ext uri="{FF2B5EF4-FFF2-40B4-BE49-F238E27FC236}">
                <a16:creationId xmlns:a16="http://schemas.microsoft.com/office/drawing/2014/main" id="{3E734095-5DBB-410D-80A0-045156C219FB}"/>
              </a:ext>
            </a:extLst>
          </p:cNvPr>
          <p:cNvSpPr txBox="1"/>
          <p:nvPr/>
        </p:nvSpPr>
        <p:spPr>
          <a:xfrm>
            <a:off x="6438897" y="2336798"/>
            <a:ext cx="802592" cy="369332"/>
          </a:xfrm>
          <a:prstGeom prst="rect">
            <a:avLst/>
          </a:prstGeom>
          <a:noFill/>
        </p:spPr>
        <p:txBody>
          <a:bodyPr wrap="none" rtlCol="0">
            <a:spAutoFit/>
          </a:bodyPr>
          <a:lstStyle/>
          <a:p>
            <a:r>
              <a:rPr lang="en-US" dirty="0"/>
              <a:t>Effects</a:t>
            </a:r>
          </a:p>
        </p:txBody>
      </p:sp>
      <p:sp>
        <p:nvSpPr>
          <p:cNvPr id="10" name="TextBox 9">
            <a:extLst>
              <a:ext uri="{FF2B5EF4-FFF2-40B4-BE49-F238E27FC236}">
                <a16:creationId xmlns:a16="http://schemas.microsoft.com/office/drawing/2014/main" id="{EEAD8317-9110-4AC3-8F98-9971F5039ED1}"/>
              </a:ext>
            </a:extLst>
          </p:cNvPr>
          <p:cNvSpPr txBox="1"/>
          <p:nvPr/>
        </p:nvSpPr>
        <p:spPr>
          <a:xfrm>
            <a:off x="838200" y="6519333"/>
            <a:ext cx="3269100" cy="369332"/>
          </a:xfrm>
          <a:prstGeom prst="rect">
            <a:avLst/>
          </a:prstGeom>
          <a:noFill/>
        </p:spPr>
        <p:txBody>
          <a:bodyPr wrap="none" rtlCol="0">
            <a:spAutoFit/>
          </a:bodyPr>
          <a:lstStyle/>
          <a:p>
            <a:r>
              <a:rPr lang="en-US" dirty="0"/>
              <a:t>Andersen et al. 2021 (submitted)</a:t>
            </a:r>
          </a:p>
        </p:txBody>
      </p:sp>
    </p:spTree>
    <p:extLst>
      <p:ext uri="{BB962C8B-B14F-4D97-AF65-F5344CB8AC3E}">
        <p14:creationId xmlns:p14="http://schemas.microsoft.com/office/powerpoint/2010/main" val="530498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358</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Recommendation</vt:lpstr>
      <vt:lpstr>A DDEF for PFOA </vt:lpstr>
      <vt:lpstr>The real problem with risk assessments for PFOA: Failure to recognize a Dose-Dependent Transition Associated with Activation of PPAR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Clewell</dc:creator>
  <cp:lastModifiedBy>Harvey Clewell</cp:lastModifiedBy>
  <cp:revision>11</cp:revision>
  <dcterms:created xsi:type="dcterms:W3CDTF">2021-02-24T14:10:34Z</dcterms:created>
  <dcterms:modified xsi:type="dcterms:W3CDTF">2021-02-24T15:59:20Z</dcterms:modified>
</cp:coreProperties>
</file>